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6" r:id="rId13"/>
    <p:sldId id="269" r:id="rId14"/>
    <p:sldId id="267" r:id="rId15"/>
    <p:sldId id="270" r:id="rId16"/>
    <p:sldId id="272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42AF1-34BF-454A-BEBD-A65522D528BD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C46E3-3FF1-4EEF-A715-5E77E46DA54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370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C46E3-3FF1-4EEF-A715-5E77E46DA54D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578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3A7A6-F102-0C01-0552-3528A59DD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61D5FD-E81F-5ACA-340D-7D6F61536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CFB0A4-0C8E-A99C-682F-D112276B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57E00-F705-518B-52CE-603F76E3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A83E65-FB28-BD18-A9F3-88AAB50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694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CFF3F-DC6B-D232-A7D6-83762D82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B518EA-D5C6-8BB5-F58D-4891EC649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7F884-0920-0ECF-F3AA-3EEADF74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B5FB52-924B-7C4F-F48E-353C9E62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FEBC1-F711-E452-A937-E1158335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66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A42B68-9663-DA34-7A2F-5CE470524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12FB45-3136-E55D-214A-F38FD92B7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CB376-4E95-0467-52CB-F35CDEB2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70598A-A28F-4B79-791B-929006B5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2B914-5569-1D50-2C17-06321563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4576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3D52D-782B-86C4-331A-3DC4E107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36C28-1954-5730-0510-7029BBC2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A0EE96-7D94-8535-ECD3-78FE3D32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83F341-1733-DE4F-C618-0386F256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BA7BF6-8265-3F87-409C-C1E4AEA3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405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2D54A-AEA1-CDD0-4E7B-EE7D7230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8C7DCD-A8F5-2FC8-ADC5-1F56284D2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82A25-526C-BD86-674A-72D3F03C0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FDDC34-DA13-9B7B-6C66-A8D2CA85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68256-1BC6-4D8C-B512-5912907F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233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2D89F-EA63-6D13-A6A3-A3034909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B650E0-06CB-B42B-32EE-7C0A62EE5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8CD38B-3FC7-64F1-BD9E-071EF0976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B4227A-918D-2D3D-8C12-A1793111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51EDF8-78C2-C570-51C2-FD49F256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D8DB06-912D-4C6D-426D-8FB9CE1F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010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9E32A-949B-5326-5B13-AC219EF9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CFBAC4-D0EC-2794-DF02-2649E2449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9ACFA2-C819-90C0-E7B6-87684C2DB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AA8004-2316-08B4-3869-3D3DA27F6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C3FE8A-E394-4D4B-3688-5BBC7085B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FC0C3E-120F-6BDF-6A07-CF5FEF34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67A1B5-8309-AC5A-AB46-332E9D40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6CA763-EC18-24D5-9916-EDCC1F1C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6418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6052F-C767-BF9D-E671-0A864835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5E6727-9274-9FF8-C171-EADB243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E9C839-7CE4-E575-C21D-118FC374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0ECBC1-5A41-A552-452D-7FE3128A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675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546BA8-9CEC-61E8-ABDC-3B3F02CD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B8DB2E-13AB-555F-4895-E3E2B4EB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AA28DB-C7F4-5232-F2CC-89CA3238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72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B71B-E05C-94A2-AD4F-90958FEF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E50CF-AF42-F2B5-66D1-02F8A0B13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04B6B4-6D6D-5C19-7D87-E632A7295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086CC6-29AE-9593-0145-BBCA48C1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60B1F7-3DBC-5F1E-8CEE-E3036FA5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737FB5-E680-3C94-CEF4-5CBA2715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312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E3650-4F71-7105-755E-5DCB3719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8ED9FF-6E66-51B2-CBFC-4E2F88C41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E0EE2-4C75-2410-BB85-4C354695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4F3077-9315-BFE8-9690-72018583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73265-713E-DCD0-A473-559EBFCB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1AA918-2A8D-5992-BA3E-AEC52286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348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D045A8-BF07-96C8-EB28-6347729A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F44B18-061E-9E83-EC1C-879496FE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0A0E04-6E01-D811-E35D-2A2A1500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C62B-3BC3-46E5-ACD1-04BF72C54139}" type="datetimeFigureOut">
              <a:rPr lang="ca-ES" smtClean="0"/>
              <a:t>28/6/2025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01B92-83EF-A019-C397-1DB31C9E7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5A4A9D-0DBB-5119-F048-3EBD7EFA5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CD7A7-4125-419D-B182-0221A47CC5B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27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D87783-8CC1-35EA-0D92-D6F3C31E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" y="230821"/>
            <a:ext cx="12088427" cy="61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A1EDDD-61F6-1A82-5763-1B7B222423EC}"/>
              </a:ext>
            </a:extLst>
          </p:cNvPr>
          <p:cNvSpPr txBox="1"/>
          <p:nvPr/>
        </p:nvSpPr>
        <p:spPr>
          <a:xfrm>
            <a:off x="378691" y="489528"/>
            <a:ext cx="11102109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a-ES" sz="2800" b="1" dirty="0"/>
              <a:t>Què significa passar de 50 a 85 decibels?</a:t>
            </a:r>
          </a:p>
          <a:p>
            <a:pPr>
              <a:buNone/>
            </a:pPr>
            <a:endParaRPr lang="ca-ES" sz="2400" b="1" dirty="0"/>
          </a:p>
          <a:p>
            <a:pPr>
              <a:buNone/>
            </a:pPr>
            <a:endParaRPr lang="ca-ES" sz="2400" b="1" dirty="0"/>
          </a:p>
          <a:p>
            <a:pPr>
              <a:buNone/>
            </a:pPr>
            <a:r>
              <a:rPr lang="ca-ES" dirty="0"/>
              <a:t>Com que els </a:t>
            </a:r>
            <a:r>
              <a:rPr lang="ca-ES" b="1" dirty="0"/>
              <a:t>decibels (dB)</a:t>
            </a:r>
            <a:r>
              <a:rPr lang="ca-ES" dirty="0"/>
              <a:t> són una </a:t>
            </a:r>
            <a:r>
              <a:rPr lang="ca-ES" b="1" dirty="0"/>
              <a:t>escala logarítmica</a:t>
            </a:r>
            <a:r>
              <a:rPr lang="ca-ES" dirty="0"/>
              <a:t>, cada augment de </a:t>
            </a:r>
            <a:r>
              <a:rPr lang="ca-ES" b="1" dirty="0"/>
              <a:t>10 dB</a:t>
            </a:r>
            <a:r>
              <a:rPr lang="ca-ES" dirty="0"/>
              <a:t> representa una </a:t>
            </a:r>
            <a:r>
              <a:rPr lang="ca-ES" b="1" dirty="0"/>
              <a:t>multiplicació per 10</a:t>
            </a:r>
            <a:r>
              <a:rPr lang="ca-ES" dirty="0"/>
              <a:t> en la intensitat física del so.</a:t>
            </a:r>
          </a:p>
          <a:p>
            <a:pPr>
              <a:buNone/>
            </a:pPr>
            <a:endParaRPr lang="ca-ES" dirty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De </a:t>
            </a:r>
            <a:r>
              <a:rPr lang="ca-ES" b="1" dirty="0"/>
              <a:t>50 a 60 dB</a:t>
            </a:r>
            <a:r>
              <a:rPr lang="ca-ES" dirty="0"/>
              <a:t> → 10 vegades més intens.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De </a:t>
            </a:r>
            <a:r>
              <a:rPr lang="ca-ES" b="1" dirty="0"/>
              <a:t>50 a 70 dB</a:t>
            </a:r>
            <a:r>
              <a:rPr lang="ca-ES" dirty="0"/>
              <a:t> → 100 vegades més intens.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De </a:t>
            </a:r>
            <a:r>
              <a:rPr lang="ca-ES" b="1" dirty="0"/>
              <a:t>50 a 80 dB</a:t>
            </a:r>
            <a:r>
              <a:rPr lang="ca-ES" dirty="0"/>
              <a:t> → 1.000 vegades més intens.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De </a:t>
            </a:r>
            <a:r>
              <a:rPr lang="ca-ES" b="1" dirty="0"/>
              <a:t>50 a 85 dB</a:t>
            </a:r>
            <a:r>
              <a:rPr lang="ca-ES" dirty="0"/>
              <a:t> → gairebé </a:t>
            </a:r>
            <a:r>
              <a:rPr lang="ca-ES" b="1" dirty="0"/>
              <a:t>3.162 vegades més intens</a:t>
            </a:r>
            <a:r>
              <a:rPr lang="ca-ES" dirty="0"/>
              <a:t> físicament.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/>
          </a:p>
          <a:p>
            <a:endParaRPr lang="ca-ES" dirty="0"/>
          </a:p>
          <a:p>
            <a:r>
              <a:rPr lang="ca-ES" b="1" u="sng" dirty="0"/>
              <a:t>Per a l’oïda humana</a:t>
            </a:r>
            <a:r>
              <a:rPr lang="ca-ES" dirty="0"/>
              <a:t>, aquest augment </a:t>
            </a:r>
            <a:r>
              <a:rPr lang="ca-ES" b="1" dirty="0"/>
              <a:t>no es percep de forma lineal</a:t>
            </a:r>
            <a:r>
              <a:rPr lang="ca-ES" dirty="0"/>
              <a:t>. Subjectivament, cada augment de </a:t>
            </a:r>
            <a:r>
              <a:rPr lang="ca-ES" b="1" dirty="0"/>
              <a:t>10 dB</a:t>
            </a:r>
            <a:r>
              <a:rPr lang="ca-ES" dirty="0"/>
              <a:t> es percep com un </a:t>
            </a:r>
            <a:r>
              <a:rPr lang="ca-ES" b="1" dirty="0"/>
              <a:t>doble de volum</a:t>
            </a:r>
            <a:r>
              <a:rPr lang="ca-ES" dirty="0"/>
              <a:t>. Així, 85 dB </a:t>
            </a:r>
            <a:r>
              <a:rPr lang="ca-ES" b="1" dirty="0"/>
              <a:t>sona com si fos unes 8 vegades més fort</a:t>
            </a:r>
            <a:r>
              <a:rPr lang="ca-ES" dirty="0"/>
              <a:t> que 50 dB.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AD1305-5C6A-CCE0-9CEF-4BE9C37B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763" y="2187364"/>
            <a:ext cx="4867564" cy="26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3EE56F-DE0F-47A3-725C-354B6E42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54" y="0"/>
            <a:ext cx="11047440" cy="64478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41160D-94AA-54A6-0E77-DFC77FD4B146}"/>
              </a:ext>
            </a:extLst>
          </p:cNvPr>
          <p:cNvSpPr txBox="1"/>
          <p:nvPr/>
        </p:nvSpPr>
        <p:spPr>
          <a:xfrm>
            <a:off x="267854" y="6372605"/>
            <a:ext cx="11656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b="0" i="0" u="none" strike="noStrike" baseline="0" dirty="0" err="1">
                <a:latin typeface="OpenSans-Regular"/>
              </a:rPr>
              <a:t>Mecanismes</a:t>
            </a:r>
            <a:r>
              <a:rPr lang="es-ES" sz="1400" b="0" i="0" u="none" strike="noStrike" baseline="0" dirty="0">
                <a:latin typeface="OpenSans-Regular"/>
              </a:rPr>
              <a:t> </a:t>
            </a:r>
            <a:r>
              <a:rPr lang="es-ES" sz="1400" b="0" i="0" u="none" strike="noStrike" baseline="0" dirty="0" err="1">
                <a:latin typeface="OpenSans-Regular"/>
              </a:rPr>
              <a:t>biològics</a:t>
            </a:r>
            <a:r>
              <a:rPr lang="es-ES" sz="1400" b="0" i="0" u="none" strike="noStrike" baseline="0" dirty="0">
                <a:latin typeface="OpenSans-Regular"/>
              </a:rPr>
              <a:t> de </a:t>
            </a:r>
            <a:r>
              <a:rPr lang="es-ES" sz="1400" b="0" i="0" u="none" strike="noStrike" baseline="0" dirty="0" err="1">
                <a:latin typeface="OpenSans-Regular"/>
              </a:rPr>
              <a:t>resposta</a:t>
            </a:r>
            <a:r>
              <a:rPr lang="es-ES" sz="1400" b="0" i="0" u="none" strike="noStrike" baseline="0" dirty="0">
                <a:latin typeface="OpenSans-Regular"/>
              </a:rPr>
              <a:t> a </a:t>
            </a:r>
            <a:r>
              <a:rPr lang="es-ES" sz="1400" b="0" i="0" u="none" strike="noStrike" baseline="0" dirty="0" err="1">
                <a:latin typeface="OpenSans-Regular"/>
              </a:rPr>
              <a:t>l’exposició</a:t>
            </a:r>
            <a:r>
              <a:rPr lang="es-ES" sz="1400" b="0" i="0" u="none" strike="noStrike" baseline="0" dirty="0">
                <a:latin typeface="OpenSans-Regular"/>
              </a:rPr>
              <a:t> al </a:t>
            </a:r>
            <a:r>
              <a:rPr lang="es-ES" sz="1400" b="0" i="0" u="none" strike="noStrike" baseline="0" dirty="0" err="1">
                <a:latin typeface="OpenSans-Regular"/>
              </a:rPr>
              <a:t>soroll</a:t>
            </a:r>
            <a:r>
              <a:rPr lang="es-ES" sz="1400" b="0" i="0" u="none" strike="noStrike" baseline="0" dirty="0">
                <a:latin typeface="OpenSans-Regular"/>
              </a:rPr>
              <a:t> ambiental. </a:t>
            </a:r>
            <a:r>
              <a:rPr lang="es-ES" sz="1400" b="0" i="0" u="none" strike="noStrike" baseline="0" dirty="0" err="1">
                <a:latin typeface="OpenSans-Regular"/>
              </a:rPr>
              <a:t>Presentat</a:t>
            </a:r>
            <a:r>
              <a:rPr lang="es-ES" sz="1400" b="0" i="0" u="none" strike="noStrike" baseline="0" dirty="0">
                <a:latin typeface="OpenSans-Regular"/>
              </a:rPr>
              <a:t> al II </a:t>
            </a:r>
            <a:r>
              <a:rPr lang="es-ES" sz="1400" b="0" i="0" u="none" strike="noStrike" baseline="0" dirty="0" err="1">
                <a:latin typeface="OpenSans-Regular"/>
              </a:rPr>
              <a:t>Congrés</a:t>
            </a:r>
            <a:r>
              <a:rPr lang="es-ES" sz="1400" b="0" i="0" u="none" strike="noStrike" baseline="0" dirty="0">
                <a:latin typeface="OpenSans-Regular"/>
              </a:rPr>
              <a:t> </a:t>
            </a:r>
            <a:r>
              <a:rPr lang="es-ES" sz="1400" b="0" i="0" u="none" strike="noStrike" baseline="0" dirty="0" err="1">
                <a:latin typeface="OpenSans-Regular"/>
              </a:rPr>
              <a:t>d’Acústica</a:t>
            </a:r>
            <a:r>
              <a:rPr lang="es-ES" sz="1400" b="0" i="0" u="none" strike="noStrike" baseline="0" dirty="0">
                <a:latin typeface="OpenSans-Regular"/>
              </a:rPr>
              <a:t> de Catalunya per </a:t>
            </a:r>
            <a:r>
              <a:rPr lang="es-ES" sz="1400" b="0" i="0" u="none" strike="noStrike" baseline="0" dirty="0" err="1">
                <a:latin typeface="OpenSans-Regular"/>
              </a:rPr>
              <a:t>Maria</a:t>
            </a:r>
            <a:r>
              <a:rPr lang="es-ES" sz="1400" b="0" i="0" u="none" strike="noStrike" baseline="0" dirty="0">
                <a:latin typeface="OpenSans-Regular"/>
              </a:rPr>
              <a:t> </a:t>
            </a:r>
            <a:r>
              <a:rPr lang="ca-ES" sz="1400" b="0" i="0" u="none" strike="noStrike" baseline="0" dirty="0">
                <a:latin typeface="OpenSans-Regular"/>
              </a:rPr>
              <a:t>Foraster (Institut de Salut Global de Barcelona (</a:t>
            </a:r>
            <a:r>
              <a:rPr lang="ca-ES" sz="1400" b="0" i="0" u="none" strike="noStrike" baseline="0" dirty="0" err="1">
                <a:latin typeface="OpenSans-Regular"/>
              </a:rPr>
              <a:t>ISGlobal</a:t>
            </a:r>
            <a:r>
              <a:rPr lang="ca-ES" sz="1400" b="0" i="0" u="none" strike="noStrike" baseline="0" dirty="0">
                <a:latin typeface="OpenSans-Regular"/>
              </a:rPr>
              <a:t>) </a:t>
            </a:r>
            <a:r>
              <a:rPr lang="ca-ES" sz="1400" b="0" i="0" u="none" strike="noStrike" baseline="0" dirty="0">
                <a:latin typeface="ArialMT"/>
              </a:rPr>
              <a:t>2018</a:t>
            </a:r>
            <a:r>
              <a:rPr lang="ca-ES" sz="1400" b="0" i="0" u="none" strike="noStrike" baseline="0" dirty="0">
                <a:latin typeface="OpenSans-Regular"/>
              </a:rPr>
              <a:t>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331715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03015D-1AA9-9DA5-0EF7-C9C1E45D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50" y="0"/>
            <a:ext cx="7257224" cy="5000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F65B56-8E0F-3A90-4D14-D36D296B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00" y="5132712"/>
            <a:ext cx="6268325" cy="15432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D2A455D-B45C-A53C-4CB5-9A4A6620C5B5}"/>
              </a:ext>
            </a:extLst>
          </p:cNvPr>
          <p:cNvSpPr txBox="1"/>
          <p:nvPr/>
        </p:nvSpPr>
        <p:spPr>
          <a:xfrm>
            <a:off x="628968" y="6588990"/>
            <a:ext cx="10102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 err="1"/>
              <a:t>Soroll</a:t>
            </a:r>
            <a:r>
              <a:rPr lang="es-ES" sz="1200" dirty="0"/>
              <a:t> ambiental i </a:t>
            </a:r>
            <a:r>
              <a:rPr lang="es-ES" sz="1200" dirty="0" err="1"/>
              <a:t>salut</a:t>
            </a:r>
            <a:r>
              <a:rPr lang="es-ES" sz="1200" dirty="0"/>
              <a:t> a la </a:t>
            </a:r>
            <a:r>
              <a:rPr lang="es-ES" sz="1200" dirty="0" err="1"/>
              <a:t>ciutat</a:t>
            </a:r>
            <a:r>
              <a:rPr lang="es-ES" sz="1200" dirty="0"/>
              <a:t> de Barcelona. ©2022 </a:t>
            </a:r>
            <a:r>
              <a:rPr lang="es-ES" sz="1200" dirty="0" err="1"/>
              <a:t>Agència</a:t>
            </a:r>
            <a:r>
              <a:rPr lang="es-ES" sz="1200" dirty="0"/>
              <a:t> de </a:t>
            </a:r>
            <a:r>
              <a:rPr lang="es-ES" sz="1200" dirty="0" err="1"/>
              <a:t>Salut</a:t>
            </a:r>
            <a:r>
              <a:rPr lang="es-ES" sz="1200" dirty="0"/>
              <a:t> Pública de Barcelona</a:t>
            </a:r>
            <a:endParaRPr lang="ca-ES" sz="1200" dirty="0"/>
          </a:p>
        </p:txBody>
      </p:sp>
    </p:spTree>
    <p:extLst>
      <p:ext uri="{BB962C8B-B14F-4D97-AF65-F5344CB8AC3E}">
        <p14:creationId xmlns:p14="http://schemas.microsoft.com/office/powerpoint/2010/main" val="104784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94D553-DAF6-1060-7736-C2315A56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140228"/>
            <a:ext cx="10529454" cy="62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6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2F1C00-0993-FB66-58B8-BD8BD258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2" y="135592"/>
            <a:ext cx="11813309" cy="65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95E0F1-93CD-DC06-FF7A-722355E8A03A}"/>
              </a:ext>
            </a:extLst>
          </p:cNvPr>
          <p:cNvSpPr txBox="1"/>
          <p:nvPr/>
        </p:nvSpPr>
        <p:spPr>
          <a:xfrm>
            <a:off x="80962" y="179168"/>
            <a:ext cx="12030075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1200" b="1" i="0" u="none" strike="noStrike" baseline="0" noProof="0" dirty="0">
                <a:latin typeface="HelveticaLTStd-Bold"/>
              </a:rPr>
              <a:t>Llei</a:t>
            </a:r>
            <a:r>
              <a:rPr lang="ca-ES" sz="1200" b="1" i="0" u="none" strike="noStrike" baseline="0" dirty="0">
                <a:latin typeface="HelveticaLTStd-Bold"/>
              </a:rPr>
              <a:t> 4/2025, de 26 de </a:t>
            </a:r>
            <a:r>
              <a:rPr lang="ca-ES" sz="1200" b="1" i="0" u="none" strike="noStrike" baseline="0" noProof="0" dirty="0">
                <a:latin typeface="HelveticaLTStd-Bold"/>
              </a:rPr>
              <a:t>març</a:t>
            </a:r>
            <a:r>
              <a:rPr lang="ca-ES" sz="1200" b="1" i="0" u="none" strike="noStrike" baseline="0" dirty="0">
                <a:latin typeface="HelveticaLTStd-Bold"/>
              </a:rPr>
              <a:t>, de modificació de la Llei 16/2002, de protecció contra la contaminació acústica</a:t>
            </a:r>
          </a:p>
          <a:p>
            <a:pPr algn="l"/>
            <a:endParaRPr lang="ca-ES" sz="1200" b="0" i="0" u="none" strike="noStrike" baseline="0" dirty="0">
              <a:latin typeface="Verdana" panose="020B0604030504040204" pitchFamily="34" charset="0"/>
            </a:endParaRP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El president de la Generalitat de Catalunya</a:t>
            </a: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Els articles 65 i 67 de l'Estatut preveuen que les lleis de Catalunya són promulgades, en nom del rei, pel president o presidenta de la Generalitat. D'acord amb l'anterior promulgo la següent</a:t>
            </a:r>
          </a:p>
          <a:p>
            <a:pPr algn="l"/>
            <a:endParaRPr lang="ca-ES" sz="1200" b="0" i="0" u="none" strike="noStrike" baseline="0" dirty="0">
              <a:latin typeface="Verdana" panose="020B0604030504040204" pitchFamily="34" charset="0"/>
            </a:endParaRP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LLEI</a:t>
            </a: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Preàmbul</a:t>
            </a: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L'article 27 de l'Estatut d'autonomia de Catalunya recull el dret dels ciutadans a viure en un medi ambient equilibrat, sostenible i respectuós amb la salut i encomana als poders públics l'establiment de les condicions en què es concretarà la protecció contra les diferents formes de contaminació i contra les immissions il·legítimes, entre les quals les derivades de la contaminació acústica.</a:t>
            </a:r>
          </a:p>
          <a:p>
            <a:pPr algn="l"/>
            <a:r>
              <a:rPr lang="ca-ES" sz="1200" b="0" i="0" u="none" strike="noStrike" baseline="0" dirty="0">
                <a:latin typeface="Verdana" panose="020B0604030504040204" pitchFamily="34" charset="0"/>
              </a:rPr>
              <a:t>Tanmateix, aquest dret abstracte a un medi ambient saludable col·lideix amb la necessitat de disposar d'entorns escolars, esportius i de lleure adequats, en els quals, irremeiablement, es produeix molt de soroll mentre s'hi desenvolupen activitats escolars, extraescolars i complementàries, que normalment són a l'aire lliure. [...]</a:t>
            </a:r>
          </a:p>
          <a:p>
            <a:pPr algn="l"/>
            <a:endParaRPr lang="ca-ES" sz="1200" dirty="0">
              <a:latin typeface="Verdana" panose="020B0604030504040204" pitchFamily="34" charset="0"/>
            </a:endParaRPr>
          </a:p>
          <a:p>
            <a:r>
              <a:rPr lang="ca-ES" dirty="0"/>
              <a:t>Article únic. Addició d'un article a la Llei 16/2002</a:t>
            </a:r>
          </a:p>
          <a:p>
            <a:r>
              <a:rPr lang="es-ES" dirty="0" err="1"/>
              <a:t>S'afegeix</a:t>
            </a:r>
            <a:r>
              <a:rPr lang="es-ES" dirty="0"/>
              <a:t> un </a:t>
            </a:r>
            <a:r>
              <a:rPr lang="es-ES" dirty="0" err="1"/>
              <a:t>article</a:t>
            </a:r>
            <a:r>
              <a:rPr lang="es-ES" dirty="0"/>
              <a:t>, el 14 </a:t>
            </a:r>
            <a:r>
              <a:rPr lang="es-ES" i="1" dirty="0"/>
              <a:t>bis</a:t>
            </a:r>
            <a:r>
              <a:rPr lang="es-ES" dirty="0"/>
              <a:t>, a la </a:t>
            </a:r>
            <a:r>
              <a:rPr lang="es-ES" dirty="0" err="1"/>
              <a:t>Llei</a:t>
            </a:r>
            <a:r>
              <a:rPr lang="es-ES" dirty="0"/>
              <a:t> 16/2002, de 28 de </a:t>
            </a:r>
            <a:r>
              <a:rPr lang="es-ES" dirty="0" err="1"/>
              <a:t>juny</a:t>
            </a:r>
            <a:r>
              <a:rPr lang="es-ES" dirty="0"/>
              <a:t>, de </a:t>
            </a:r>
            <a:r>
              <a:rPr lang="es-ES" dirty="0" err="1"/>
              <a:t>protecció</a:t>
            </a:r>
            <a:r>
              <a:rPr lang="es-ES" dirty="0"/>
              <a:t> contra la </a:t>
            </a:r>
            <a:r>
              <a:rPr lang="es-ES" dirty="0" err="1"/>
              <a:t>contaminació</a:t>
            </a:r>
            <a:r>
              <a:rPr lang="es-ES" dirty="0"/>
              <a:t> acústica, </a:t>
            </a:r>
            <a:r>
              <a:rPr lang="ca-ES" dirty="0"/>
              <a:t>amb el text següent:</a:t>
            </a:r>
          </a:p>
          <a:p>
            <a:r>
              <a:rPr lang="fr-FR" dirty="0"/>
              <a:t>«Article 14 </a:t>
            </a:r>
            <a:r>
              <a:rPr lang="fr-FR" i="1" dirty="0"/>
              <a:t>bis</a:t>
            </a:r>
            <a:r>
              <a:rPr lang="fr-FR" dirty="0"/>
              <a:t>. </a:t>
            </a:r>
            <a:r>
              <a:rPr lang="fr-FR" dirty="0" err="1"/>
              <a:t>Nivells</a:t>
            </a:r>
            <a:r>
              <a:rPr lang="fr-FR" dirty="0"/>
              <a:t> d'</a:t>
            </a:r>
            <a:r>
              <a:rPr lang="fr-FR" dirty="0" err="1"/>
              <a:t>immissió</a:t>
            </a:r>
            <a:r>
              <a:rPr lang="fr-FR" dirty="0"/>
              <a:t> de les </a:t>
            </a:r>
            <a:r>
              <a:rPr lang="fr-FR" dirty="0" err="1"/>
              <a:t>activitats</a:t>
            </a:r>
            <a:r>
              <a:rPr lang="fr-FR" dirty="0"/>
              <a:t> </a:t>
            </a:r>
            <a:r>
              <a:rPr lang="fr-FR" b="1" dirty="0">
                <a:solidFill>
                  <a:srgbClr val="FF0000"/>
                </a:solidFill>
              </a:rPr>
              <a:t>en els centres </a:t>
            </a:r>
            <a:r>
              <a:rPr lang="fr-FR" b="1" dirty="0" err="1">
                <a:solidFill>
                  <a:srgbClr val="FF0000"/>
                </a:solidFill>
              </a:rPr>
              <a:t>educatius</a:t>
            </a:r>
            <a:r>
              <a:rPr lang="fr-FR" b="1" dirty="0">
                <a:solidFill>
                  <a:srgbClr val="FF0000"/>
                </a:solidFill>
              </a:rPr>
              <a:t> i en els </a:t>
            </a:r>
            <a:r>
              <a:rPr lang="fr-FR" b="1" dirty="0" err="1">
                <a:solidFill>
                  <a:srgbClr val="FF0000"/>
                </a:solidFill>
              </a:rPr>
              <a:t>equipaments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esportius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ca-ES" dirty="0"/>
              <a:t>»</a:t>
            </a:r>
            <a:r>
              <a:rPr lang="ca-ES" sz="2000" b="1" dirty="0">
                <a:solidFill>
                  <a:srgbClr val="FF0000"/>
                </a:solidFill>
              </a:rPr>
              <a:t>Resten exclosos del compliment dels valors límit d'immissió sonora</a:t>
            </a:r>
            <a:r>
              <a:rPr lang="ca-ES" sz="2000" dirty="0"/>
              <a:t> per a activitats fixats per aquesta llei,</a:t>
            </a:r>
          </a:p>
          <a:p>
            <a:r>
              <a:rPr lang="ca-ES" sz="2000" dirty="0"/>
              <a:t>entenent que les emissions acústiques que generen són pròpies del desenvolupament normal de la vida en</a:t>
            </a:r>
          </a:p>
          <a:p>
            <a:r>
              <a:rPr lang="ca-ES" sz="2000" dirty="0"/>
              <a:t>aquests espais:</a:t>
            </a:r>
          </a:p>
          <a:p>
            <a:r>
              <a:rPr lang="ca-ES" b="1" noProof="0" dirty="0">
                <a:solidFill>
                  <a:srgbClr val="C00000"/>
                </a:solidFill>
              </a:rPr>
              <a:t>»a</a:t>
            </a:r>
            <a:r>
              <a:rPr lang="ca-ES" noProof="0" dirty="0"/>
              <a:t>) Les activitats </a:t>
            </a:r>
            <a:r>
              <a:rPr lang="ca-ES" b="1" noProof="0" dirty="0"/>
              <a:t>lectives</a:t>
            </a:r>
            <a:r>
              <a:rPr lang="ca-ES" b="1" noProof="0" dirty="0">
                <a:solidFill>
                  <a:srgbClr val="FF0000"/>
                </a:solidFill>
              </a:rPr>
              <a:t>, </a:t>
            </a:r>
            <a:r>
              <a:rPr lang="ca-ES" b="1" u="sng" noProof="0" dirty="0">
                <a:solidFill>
                  <a:srgbClr val="FF0000"/>
                </a:solidFill>
              </a:rPr>
              <a:t>extraescolars</a:t>
            </a:r>
            <a:r>
              <a:rPr lang="ca-ES" b="1" noProof="0" dirty="0">
                <a:solidFill>
                  <a:srgbClr val="FF0000"/>
                </a:solidFill>
              </a:rPr>
              <a:t>, de </a:t>
            </a:r>
            <a:r>
              <a:rPr lang="ca-ES" b="1" u="sng" noProof="0" dirty="0">
                <a:solidFill>
                  <a:srgbClr val="FF0000"/>
                </a:solidFill>
              </a:rPr>
              <a:t>lleure</a:t>
            </a:r>
            <a:r>
              <a:rPr lang="ca-ES" b="1" noProof="0" dirty="0">
                <a:solidFill>
                  <a:srgbClr val="FF0000"/>
                </a:solidFill>
              </a:rPr>
              <a:t>, </a:t>
            </a:r>
            <a:r>
              <a:rPr lang="ca-ES" b="1" u="sng" noProof="0" dirty="0">
                <a:solidFill>
                  <a:srgbClr val="FF0000"/>
                </a:solidFill>
              </a:rPr>
              <a:t>culturals</a:t>
            </a:r>
            <a:r>
              <a:rPr lang="ca-ES" b="1" noProof="0" dirty="0">
                <a:solidFill>
                  <a:srgbClr val="FF0000"/>
                </a:solidFill>
              </a:rPr>
              <a:t> i </a:t>
            </a:r>
            <a:r>
              <a:rPr lang="ca-ES" b="1" u="sng" noProof="0" dirty="0">
                <a:solidFill>
                  <a:srgbClr val="FF0000"/>
                </a:solidFill>
              </a:rPr>
              <a:t>esportives</a:t>
            </a:r>
            <a:r>
              <a:rPr lang="ca-ES" b="1" noProof="0" dirty="0">
                <a:solidFill>
                  <a:srgbClr val="FF0000"/>
                </a:solidFill>
              </a:rPr>
              <a:t> </a:t>
            </a:r>
            <a:r>
              <a:rPr lang="ca-ES" noProof="0" dirty="0"/>
              <a:t>que es desenvolupen </a:t>
            </a:r>
            <a:r>
              <a:rPr lang="ca-ES" b="1" noProof="0" dirty="0">
                <a:solidFill>
                  <a:srgbClr val="C00000"/>
                </a:solidFill>
              </a:rPr>
              <a:t>en els centres</a:t>
            </a:r>
          </a:p>
          <a:p>
            <a:r>
              <a:rPr lang="ca-ES" b="1" noProof="0" dirty="0">
                <a:solidFill>
                  <a:srgbClr val="C00000"/>
                </a:solidFill>
              </a:rPr>
              <a:t>educatiu</a:t>
            </a:r>
            <a:r>
              <a:rPr lang="ca-ES" noProof="0" dirty="0"/>
              <a:t>s entre les </a:t>
            </a:r>
            <a:r>
              <a:rPr lang="ca-ES" b="1" noProof="0" dirty="0">
                <a:solidFill>
                  <a:srgbClr val="FF0000"/>
                </a:solidFill>
              </a:rPr>
              <a:t>7 i les 21 hores. </a:t>
            </a:r>
          </a:p>
          <a:p>
            <a:endParaRPr lang="fr-FR" dirty="0"/>
          </a:p>
          <a:p>
            <a:r>
              <a:rPr lang="ca-ES" dirty="0">
                <a:solidFill>
                  <a:srgbClr val="C00000"/>
                </a:solidFill>
              </a:rPr>
              <a:t>»b</a:t>
            </a:r>
            <a:r>
              <a:rPr lang="ca-ES" dirty="0"/>
              <a:t>) </a:t>
            </a:r>
            <a:r>
              <a:rPr lang="ca-ES" b="1" dirty="0">
                <a:solidFill>
                  <a:srgbClr val="C00000"/>
                </a:solidFill>
              </a:rPr>
              <a:t>Les activitats esportives </a:t>
            </a:r>
            <a:r>
              <a:rPr lang="ca-ES" dirty="0"/>
              <a:t>que es desenvolupen en els equipaments esportius registrats al Cens d'equipaments esportius de Catalunya, fora dels supòsits de la lletra a, entre les </a:t>
            </a:r>
            <a:r>
              <a:rPr lang="ca-ES" b="1" dirty="0">
                <a:solidFill>
                  <a:srgbClr val="C00000"/>
                </a:solidFill>
              </a:rPr>
              <a:t>9 i les 22 </a:t>
            </a:r>
            <a:r>
              <a:rPr lang="ca-ES" dirty="0"/>
              <a:t>hores.»</a:t>
            </a:r>
            <a:endParaRPr lang="fr-FR" dirty="0"/>
          </a:p>
          <a:p>
            <a:endParaRPr lang="fr-FR" sz="1200" dirty="0"/>
          </a:p>
          <a:p>
            <a:endParaRPr lang="fr-FR" sz="1200" dirty="0"/>
          </a:p>
          <a:p>
            <a:endParaRPr lang="ca-ES" sz="1200" dirty="0"/>
          </a:p>
        </p:txBody>
      </p:sp>
    </p:spTree>
    <p:extLst>
      <p:ext uri="{BB962C8B-B14F-4D97-AF65-F5344CB8AC3E}">
        <p14:creationId xmlns:p14="http://schemas.microsoft.com/office/powerpoint/2010/main" val="96183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04E833-5FC7-00D0-2D7E-7EF535BB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2800" b="1" dirty="0"/>
              <a:t>LES ZONES DEL DISTRICTE DE SANT MARTÍ AMB MÉS SOROLL NOCTURN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8F175C81-5F05-F878-CCE2-8955B4BB8F51}"/>
              </a:ext>
            </a:extLst>
          </p:cNvPr>
          <p:cNvSpPr txBox="1"/>
          <p:nvPr/>
        </p:nvSpPr>
        <p:spPr>
          <a:xfrm>
            <a:off x="1012723" y="2163097"/>
            <a:ext cx="1006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El 55% dels barcelonins consideren que al seu barri hi ha molt soroll, i el 18% expliquen que </a:t>
            </a:r>
            <a:r>
              <a:rPr lang="ca-ES" b="1" dirty="0"/>
              <a:t>a la nit tenen molèsties intenses a causa del soroll</a:t>
            </a:r>
            <a:r>
              <a:rPr lang="ca-ES" dirty="0"/>
              <a:t> generat per l'oci nocturn.</a:t>
            </a:r>
          </a:p>
          <a:p>
            <a:endParaRPr lang="ca-ES" dirty="0"/>
          </a:p>
          <a:p>
            <a:r>
              <a:rPr lang="ca-ES" dirty="0"/>
              <a:t>L'Enquesta de Salut de Barcelona 2021 també mostra que </a:t>
            </a:r>
            <a:r>
              <a:rPr lang="ca-ES" b="1" dirty="0"/>
              <a:t>el 15% de les persones adultes es desperten més d'una nit a la setmana</a:t>
            </a:r>
            <a:r>
              <a:rPr lang="ca-ES" dirty="0"/>
              <a:t> per culpa del soroll.</a:t>
            </a:r>
          </a:p>
          <a:p>
            <a:endParaRPr lang="ca-ES" dirty="0"/>
          </a:p>
          <a:p>
            <a:r>
              <a:rPr lang="ca-ES" dirty="0"/>
              <a:t>Les zones més </a:t>
            </a:r>
            <a:r>
              <a:rPr lang="ca-ES" dirty="0" err="1"/>
              <a:t>tensionades</a:t>
            </a:r>
            <a:r>
              <a:rPr lang="ca-ES" dirty="0"/>
              <a:t> pel soroll nocturn a </a:t>
            </a:r>
            <a:r>
              <a:rPr lang="ca-ES" b="1" dirty="0"/>
              <a:t>Sant Martí </a:t>
            </a:r>
            <a:r>
              <a:rPr lang="ca-ES" dirty="0"/>
              <a:t>són: la Rambla del Poblenou, el carrer Rogent i l'anomenat Triangle Lúdic.</a:t>
            </a:r>
          </a:p>
        </p:txBody>
      </p:sp>
    </p:spTree>
    <p:extLst>
      <p:ext uri="{BB962C8B-B14F-4D97-AF65-F5344CB8AC3E}">
        <p14:creationId xmlns:p14="http://schemas.microsoft.com/office/powerpoint/2010/main" val="123518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33C9908-DFE7-20F3-725C-E0690268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36"/>
          </a:xfrm>
        </p:spPr>
        <p:txBody>
          <a:bodyPr>
            <a:normAutofit/>
          </a:bodyPr>
          <a:lstStyle/>
          <a:p>
            <a:r>
              <a:rPr lang="ca-ES" sz="2800" dirty="0"/>
              <a:t>EL SOROLL TOTAL GENERAT AL DISTRICTE DE SANT MARTÍ= SOROLL DE TRÀNSIT + FERROVIARI+ INDÚSTRIA+ OCI I LLEURE</a:t>
            </a:r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33D8A00D-3DC9-4055-CA6E-D7FFBCFE5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3055"/>
          <a:stretch>
            <a:fillRect/>
          </a:stretch>
        </p:blipFill>
        <p:spPr>
          <a:xfrm>
            <a:off x="717755" y="1406013"/>
            <a:ext cx="10776155" cy="52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1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09651BD5-B3B0-3FA2-D0D5-52A3AEDC415F}"/>
              </a:ext>
            </a:extLst>
          </p:cNvPr>
          <p:cNvSpPr txBox="1"/>
          <p:nvPr/>
        </p:nvSpPr>
        <p:spPr>
          <a:xfrm>
            <a:off x="1140542" y="1710813"/>
            <a:ext cx="102157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A Barcelona, el 83% de la població s'exposa a un soroll de trànsit igual o superior al que l'</a:t>
            </a:r>
            <a:r>
              <a:rPr lang="ca-ES" b="1" dirty="0"/>
              <a:t>Organització Mundial de la Salut</a:t>
            </a:r>
            <a:r>
              <a:rPr lang="ca-ES" dirty="0"/>
              <a:t> (OMS) considera perjudicial per a la salut, tant de dia (53 dB) com de nit (45 dB).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El 90% dels sonòmetres de Barcelona superen els límits de soroll.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D'aquesta manera, el soroll s'ha convertit en el segon factor ambiental que més impacta en la salut, just per darrere de la contaminació de l'aire.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Segons les estimacions fetes per l'</a:t>
            </a:r>
            <a:r>
              <a:rPr lang="ca-ES" b="1" dirty="0"/>
              <a:t>Agència de Salut Pública de Barcelona</a:t>
            </a:r>
            <a:r>
              <a:rPr lang="ca-ES" dirty="0"/>
              <a:t> (ASPB), </a:t>
            </a:r>
            <a:r>
              <a:rPr lang="ca-ES" b="1" dirty="0"/>
              <a:t>més de 210.000 veïns pateixen una molèstia intensa</a:t>
            </a:r>
            <a:r>
              <a:rPr lang="ca-ES" dirty="0"/>
              <a:t> (afectació emocional, psicològica i social severa) i </a:t>
            </a:r>
            <a:r>
              <a:rPr lang="ca-ES" b="1" dirty="0"/>
              <a:t>més de 60.000 pateixen un trastorn greu</a:t>
            </a:r>
            <a:r>
              <a:rPr lang="ca-ES" dirty="0"/>
              <a:t> del son a causa de l'exposició continuada al soroll de trànsit.</a:t>
            </a:r>
          </a:p>
        </p:txBody>
      </p:sp>
    </p:spTree>
    <p:extLst>
      <p:ext uri="{BB962C8B-B14F-4D97-AF65-F5344CB8AC3E}">
        <p14:creationId xmlns:p14="http://schemas.microsoft.com/office/powerpoint/2010/main" val="55200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F992006E-C04F-56D3-99DB-BE3D8286C17B}"/>
              </a:ext>
            </a:extLst>
          </p:cNvPr>
          <p:cNvSpPr txBox="1"/>
          <p:nvPr/>
        </p:nvSpPr>
        <p:spPr>
          <a:xfrm>
            <a:off x="943897" y="816077"/>
            <a:ext cx="1044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dirty="0"/>
              <a:t>CONCLUSIONS</a:t>
            </a:r>
          </a:p>
        </p:txBody>
      </p:sp>
      <p:pic>
        <p:nvPicPr>
          <p:cNvPr id="1026" name="Picture 2" descr="IMAGEN DE CONCLUSIONES de pixabay.com">
            <a:extLst>
              <a:ext uri="{FF2B5EF4-FFF2-40B4-BE49-F238E27FC236}">
                <a16:creationId xmlns:a16="http://schemas.microsoft.com/office/drawing/2014/main" id="{5B83C275-D157-D4B4-EB01-0AF3B34B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09" y="2552699"/>
            <a:ext cx="4306529" cy="43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1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FBED6D-E7F4-8266-6912-8F6D668EA4F7}"/>
              </a:ext>
            </a:extLst>
          </p:cNvPr>
          <p:cNvSpPr txBox="1"/>
          <p:nvPr/>
        </p:nvSpPr>
        <p:spPr>
          <a:xfrm>
            <a:off x="363413" y="1784026"/>
            <a:ext cx="101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/>
              <a:t>Qui som la Coordinadora?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CD9B75-8BF3-631D-40D7-09F530D4B9A7}"/>
              </a:ext>
            </a:extLst>
          </p:cNvPr>
          <p:cNvSpPr txBox="1"/>
          <p:nvPr/>
        </p:nvSpPr>
        <p:spPr>
          <a:xfrm>
            <a:off x="363413" y="2683021"/>
            <a:ext cx="929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/>
              <a:t>Què volem?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5B0DD8-7CBB-BD77-9C19-7D13CFEC18CB}"/>
              </a:ext>
            </a:extLst>
          </p:cNvPr>
          <p:cNvSpPr txBox="1"/>
          <p:nvPr/>
        </p:nvSpPr>
        <p:spPr>
          <a:xfrm>
            <a:off x="2356336" y="3528649"/>
            <a:ext cx="4936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/>
              <a:t>Per què la Jornada?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85093B-0E81-D6D3-40AA-4E70BF4F339F}"/>
              </a:ext>
            </a:extLst>
          </p:cNvPr>
          <p:cNvSpPr txBox="1"/>
          <p:nvPr/>
        </p:nvSpPr>
        <p:spPr>
          <a:xfrm>
            <a:off x="1299363" y="4551176"/>
            <a:ext cx="836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/>
              <a:t>Quins temes vam tractar i perquè</a:t>
            </a:r>
          </a:p>
        </p:txBody>
      </p:sp>
    </p:spTree>
    <p:extLst>
      <p:ext uri="{BB962C8B-B14F-4D97-AF65-F5344CB8AC3E}">
        <p14:creationId xmlns:p14="http://schemas.microsoft.com/office/powerpoint/2010/main" val="268236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9C6B7C3C-5B21-1D67-E3C2-7E956D92EC52}"/>
              </a:ext>
            </a:extLst>
          </p:cNvPr>
          <p:cNvSpPr txBox="1"/>
          <p:nvPr/>
        </p:nvSpPr>
        <p:spPr>
          <a:xfrm>
            <a:off x="1612490" y="658761"/>
            <a:ext cx="945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MAPA DEL CENS DE COBERTES DE FIBROCIMENT AL DISTRICTE DE SANT MARTÍ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4332393-EC04-BF94-00B7-2DA0497B1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6" t="17248" r="20968" b="8672"/>
          <a:stretch>
            <a:fillRect/>
          </a:stretch>
        </p:blipFill>
        <p:spPr>
          <a:xfrm>
            <a:off x="1022555" y="1127697"/>
            <a:ext cx="4817807" cy="4798143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7E41D7DD-D7ED-FD33-0538-92802BEE9848}"/>
              </a:ext>
            </a:extLst>
          </p:cNvPr>
          <p:cNvSpPr txBox="1"/>
          <p:nvPr/>
        </p:nvSpPr>
        <p:spPr>
          <a:xfrm>
            <a:off x="6361471" y="1474839"/>
            <a:ext cx="481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Consulta si la teulada de casa teva té amiant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0E3A347-1FD7-3F18-2178-0F9D5C849351}"/>
              </a:ext>
            </a:extLst>
          </p:cNvPr>
          <p:cNvSpPr txBox="1"/>
          <p:nvPr/>
        </p:nvSpPr>
        <p:spPr>
          <a:xfrm>
            <a:off x="6096000" y="3108293"/>
            <a:ext cx="5073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026A984D-F7D7-A161-66EF-A5CA490DEF92}"/>
              </a:ext>
            </a:extLst>
          </p:cNvPr>
          <p:cNvSpPr txBox="1"/>
          <p:nvPr/>
        </p:nvSpPr>
        <p:spPr>
          <a:xfrm>
            <a:off x="6361471" y="2212258"/>
            <a:ext cx="4483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/>
              <a:t>Aquest visor identifica i ubica en un mapa les cobertes amb fibrociment (amiant) que hi ha a Catalunya. </a:t>
            </a:r>
          </a:p>
          <a:p>
            <a:pPr algn="just"/>
            <a:r>
              <a:rPr lang="ca-ES" sz="1600" dirty="0"/>
              <a:t>És una primera versió del cens, que s'anirà ampliant, i les dades no són completes. Per tant, pot ser que apareguin cobertes que no continguin amiant o bé que no s'hagin identificat perquè estan tapades amb pintura, altres materials o vegetació, per exemple.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9B275573-A871-38FE-16E9-587E0F13729E}"/>
              </a:ext>
            </a:extLst>
          </p:cNvPr>
          <p:cNvSpPr txBox="1"/>
          <p:nvPr/>
        </p:nvSpPr>
        <p:spPr>
          <a:xfrm>
            <a:off x="6479458" y="5083277"/>
            <a:ext cx="448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https://presidencia.gencat.cat/ca/ambits_d_actuacio/amiant.cat/ciutadania/visor-amiant/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0609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BA8B9D-147D-AA17-A336-74EBF52AEAFF}"/>
              </a:ext>
            </a:extLst>
          </p:cNvPr>
          <p:cNvSpPr txBox="1"/>
          <p:nvPr/>
        </p:nvSpPr>
        <p:spPr>
          <a:xfrm>
            <a:off x="0" y="34805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En un </a:t>
            </a:r>
            <a:r>
              <a:rPr lang="ca-ES" sz="2800" noProof="0" dirty="0"/>
              <a:t>mil·límetre</a:t>
            </a:r>
            <a:r>
              <a:rPr lang="ca-ES" sz="2800" dirty="0"/>
              <a:t> </a:t>
            </a:r>
            <a:r>
              <a:rPr lang="ca-ES" sz="2800" noProof="0" dirty="0"/>
              <a:t>d’amiant</a:t>
            </a:r>
            <a:r>
              <a:rPr lang="ca-ES" sz="2800" dirty="0"/>
              <a:t> hi ha 50 mil fibres, una sola d’elles ja pot produir càncer.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867A9A-F4A8-F7C6-B9F3-F663D895B511}"/>
              </a:ext>
            </a:extLst>
          </p:cNvPr>
          <p:cNvSpPr txBox="1"/>
          <p:nvPr/>
        </p:nvSpPr>
        <p:spPr>
          <a:xfrm>
            <a:off x="0" y="4430588"/>
            <a:ext cx="1239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El temps d’incubació és lent, poden passar 30 anys abans que es manifesti el càncer.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B081DB-6997-1587-C00A-35F1135BE726}"/>
              </a:ext>
            </a:extLst>
          </p:cNvPr>
          <p:cNvSpPr txBox="1"/>
          <p:nvPr/>
        </p:nvSpPr>
        <p:spPr>
          <a:xfrm>
            <a:off x="0" y="5380673"/>
            <a:ext cx="11992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L’amiant està present en la construcció i en la indústria i és fonamental el mètode d’extracció que utilitzen les empreses.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703EC7-F77E-D2E5-FF8F-92863FA5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02" y="346815"/>
            <a:ext cx="2524477" cy="2572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A62D4E-2A6F-DCB0-D862-A7D34BC6C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53" y="346815"/>
            <a:ext cx="5441795" cy="2553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659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DEC056-53D1-47C6-B850-308E2904E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61" y="1071467"/>
            <a:ext cx="2992582" cy="15562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68B93F-DCFB-DFE9-36CD-9AEA2E7AF622}"/>
              </a:ext>
            </a:extLst>
          </p:cNvPr>
          <p:cNvSpPr txBox="1"/>
          <p:nvPr/>
        </p:nvSpPr>
        <p:spPr>
          <a:xfrm>
            <a:off x="267855" y="3297382"/>
            <a:ext cx="11656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3200" dirty="0"/>
          </a:p>
          <a:p>
            <a:r>
              <a:rPr lang="ca-ES" sz="3200" dirty="0"/>
              <a:t>S’havia arribat a un acord amb la Generalitat per elaborar un projecte de llei sobre l’amiant però les eleccions ho van impedir.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B5AF96-857C-6FC7-7DCF-00810267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02" y="346815"/>
            <a:ext cx="2524477" cy="2572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830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4A421B-ACE8-CEA6-B57B-1316A2C86C64}"/>
              </a:ext>
            </a:extLst>
          </p:cNvPr>
          <p:cNvSpPr txBox="1"/>
          <p:nvPr/>
        </p:nvSpPr>
        <p:spPr>
          <a:xfrm>
            <a:off x="221673" y="80910"/>
            <a:ext cx="11665527" cy="604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5100" b="0" i="0" u="none" strike="noStrike" baseline="0" dirty="0">
                <a:solidFill>
                  <a:srgbClr val="2A1A00"/>
                </a:solidFill>
                <a:latin typeface="Impact" panose="020B0806030902050204" pitchFamily="34" charset="0"/>
              </a:rPr>
              <a:t>			CONTINGUT DE LA LLEI</a:t>
            </a:r>
          </a:p>
          <a:p>
            <a:r>
              <a:rPr lang="es-ES" sz="2800" b="0" i="0" u="none" strike="noStrike" baseline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De la creació del cens de l'amiant.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Gestió i retirada de l'amiant.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Garantir la seguretat en la retirada i un nou registre d’empreses autoritzades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Del finançament de la retirada.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De la gestió dels residus.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Mesures per a la sensibilització i foment de la retirada.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Servei sanitari adequat i format per al tractament, un registre de mesoteliomes i suport a la investigació.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Creació d'un certificat sobre la presència de l'amiant a les transaccions </a:t>
            </a:r>
            <a:r>
              <a:rPr lang="es-ES" sz="2800" dirty="0"/>
              <a:t>immobiliàries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.</a:t>
            </a:r>
          </a:p>
          <a:p>
            <a:r>
              <a:rPr lang="ca-ES" sz="2800" b="0" i="0" u="none" strike="noStrike" baseline="0" noProof="0" dirty="0">
                <a:solidFill>
                  <a:srgbClr val="2A1A00"/>
                </a:solidFill>
                <a:latin typeface="Arial" panose="020B0604020202020204" pitchFamily="34" charset="0"/>
              </a:rPr>
              <a:t>•</a:t>
            </a:r>
            <a:r>
              <a:rPr lang="ca-ES" sz="2800" b="0" i="0" u="none" strike="noStrike" baseline="0" noProof="0" dirty="0">
                <a:solidFill>
                  <a:srgbClr val="000000"/>
                </a:solidFill>
                <a:latin typeface="Gill Sans MT" panose="020B0502020104020203" pitchFamily="34" charset="0"/>
              </a:rPr>
              <a:t>Del règim sancionador.</a:t>
            </a:r>
          </a:p>
          <a:p>
            <a:r>
              <a:rPr lang="ca-ES" sz="2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• Eines pel seguiment del compliment de la Llei</a:t>
            </a:r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405812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B3EDEE-3F65-324A-7F4F-DB4E84CD3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02" y="346815"/>
            <a:ext cx="2524477" cy="2572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0C6FA8-6630-8D0F-0247-664EF61602D3}"/>
              </a:ext>
            </a:extLst>
          </p:cNvPr>
          <p:cNvSpPr txBox="1"/>
          <p:nvPr/>
        </p:nvSpPr>
        <p:spPr>
          <a:xfrm>
            <a:off x="4184073" y="848039"/>
            <a:ext cx="754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600" dirty="0"/>
              <a:t>PROPOSTA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5B550D-09B4-4F33-4B0B-D5FC3459652D}"/>
              </a:ext>
            </a:extLst>
          </p:cNvPr>
          <p:cNvSpPr txBox="1"/>
          <p:nvPr/>
        </p:nvSpPr>
        <p:spPr>
          <a:xfrm>
            <a:off x="512618" y="3844637"/>
            <a:ext cx="11166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Creació d’una Taula de l’Amiant del Districte amb la participació del propi Consell Municipal de Sant Martí i la resta d’entitats ciutadanes.</a:t>
            </a:r>
          </a:p>
        </p:txBody>
      </p:sp>
    </p:spTree>
    <p:extLst>
      <p:ext uri="{BB962C8B-B14F-4D97-AF65-F5344CB8AC3E}">
        <p14:creationId xmlns:p14="http://schemas.microsoft.com/office/powerpoint/2010/main" val="325885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23A37F-FA84-1622-588B-61617863F9A4}"/>
              </a:ext>
            </a:extLst>
          </p:cNvPr>
          <p:cNvSpPr txBox="1"/>
          <p:nvPr/>
        </p:nvSpPr>
        <p:spPr>
          <a:xfrm>
            <a:off x="886691" y="267855"/>
            <a:ext cx="1079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/>
              <a:t>SOROLL, FACTOR AMBIENTAL QUE AMENAÇA LA SALUT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D93561-D08D-1DC7-2250-13C299ACA2F4}"/>
              </a:ext>
            </a:extLst>
          </p:cNvPr>
          <p:cNvSpPr txBox="1"/>
          <p:nvPr/>
        </p:nvSpPr>
        <p:spPr>
          <a:xfrm>
            <a:off x="189345" y="2267635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u="none" strike="noStrike" baseline="0" dirty="0">
                <a:solidFill>
                  <a:srgbClr val="BD6226"/>
                </a:solidFill>
                <a:latin typeface="AAAAAM+HelveticaNeue-BoldItalic"/>
              </a:rPr>
              <a:t>Art. 24 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de la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Declaració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 Universal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dels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Drets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Humans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: “tota persona té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dret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 al </a:t>
            </a:r>
            <a:r>
              <a:rPr lang="es-ES" sz="3200" b="0" i="0" u="none" strike="noStrike" baseline="0" dirty="0" err="1">
                <a:solidFill>
                  <a:srgbClr val="BD6226"/>
                </a:solidFill>
                <a:latin typeface="AAAAAI+HelveticaNeue-Light"/>
              </a:rPr>
              <a:t>descans</a:t>
            </a:r>
            <a:r>
              <a:rPr lang="es-ES" sz="3200" b="0" i="0" u="none" strike="noStrike" baseline="0" dirty="0">
                <a:solidFill>
                  <a:srgbClr val="BD6226"/>
                </a:solidFill>
                <a:latin typeface="AAAAAI+HelveticaNeue-Light"/>
              </a:rPr>
              <a:t>…” </a:t>
            </a:r>
            <a:endParaRPr lang="ca-ES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5FEF03-2BE7-63C3-77A4-340891B946E4}"/>
              </a:ext>
            </a:extLst>
          </p:cNvPr>
          <p:cNvSpPr txBox="1"/>
          <p:nvPr/>
        </p:nvSpPr>
        <p:spPr>
          <a:xfrm>
            <a:off x="886691" y="4294226"/>
            <a:ext cx="1130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Espanya és el segon país mes sorollós del món, </a:t>
            </a:r>
            <a:r>
              <a:rPr lang="es-ES" sz="2800" dirty="0"/>
              <a:t>per </a:t>
            </a:r>
            <a:r>
              <a:rPr lang="ca-ES" sz="2800" noProof="0" dirty="0"/>
              <a:t>darrere del Japó i Barcelona es troba entre les 20 ciutats més sorolloses d’Europa. </a:t>
            </a:r>
            <a:endParaRPr lang="ca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22DA99-2135-765A-1ADE-C6CBF974BC39}"/>
              </a:ext>
            </a:extLst>
          </p:cNvPr>
          <p:cNvSpPr txBox="1"/>
          <p:nvPr/>
        </p:nvSpPr>
        <p:spPr>
          <a:xfrm>
            <a:off x="886691" y="5624945"/>
            <a:ext cx="993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/>
              <a:t>Som un país tolerant, però...</a:t>
            </a:r>
          </a:p>
        </p:txBody>
      </p:sp>
    </p:spTree>
    <p:extLst>
      <p:ext uri="{BB962C8B-B14F-4D97-AF65-F5344CB8AC3E}">
        <p14:creationId xmlns:p14="http://schemas.microsoft.com/office/powerpoint/2010/main" val="105146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2CEA68-1E47-EA39-63B8-36F5669CBEEE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Més enllà de la tolerància... Quina és la frontera entre malestar i factor productor de malaltia?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4308BD-604E-BD73-C23E-ED25D788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2" y="1015086"/>
            <a:ext cx="8592522" cy="584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1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1222</Words>
  <Application>Microsoft Office PowerPoint</Application>
  <PresentationFormat>Pantalla panoràmica</PresentationFormat>
  <Paragraphs>87</Paragraphs>
  <Slides>19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11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19</vt:i4>
      </vt:variant>
    </vt:vector>
  </HeadingPairs>
  <TitlesOfParts>
    <vt:vector size="31" baseType="lpstr">
      <vt:lpstr>AAAAAI+HelveticaNeue-Light</vt:lpstr>
      <vt:lpstr>AAAAAM+HelveticaNeue-BoldItalic</vt:lpstr>
      <vt:lpstr>Arial</vt:lpstr>
      <vt:lpstr>ArialMT</vt:lpstr>
      <vt:lpstr>Calibri</vt:lpstr>
      <vt:lpstr>Calibri Light</vt:lpstr>
      <vt:lpstr>Gill Sans MT</vt:lpstr>
      <vt:lpstr>HelveticaLTStd-Bold</vt:lpstr>
      <vt:lpstr>Impact</vt:lpstr>
      <vt:lpstr>OpenSans-Regular</vt:lpstr>
      <vt:lpstr>Verdana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LES ZONES DEL DISTRICTE DE SANT MARTÍ AMB MÉS SOROLL NOCTURN</vt:lpstr>
      <vt:lpstr>EL SOROLL TOTAL GENERAT AL DISTRICTE DE SANT MARTÍ= SOROLL DE TRÀNSIT + FERROVIARI+ INDÚSTRIA+ OCI I LLEURE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 Vallhonesta Ballesté</dc:creator>
  <cp:lastModifiedBy>Joan Josep Sánchez Bernárdez</cp:lastModifiedBy>
  <cp:revision>8</cp:revision>
  <dcterms:created xsi:type="dcterms:W3CDTF">2025-06-21T12:19:41Z</dcterms:created>
  <dcterms:modified xsi:type="dcterms:W3CDTF">2025-06-28T16:44:53Z</dcterms:modified>
</cp:coreProperties>
</file>